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70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41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ct val="1000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03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739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946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0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5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54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78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82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42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5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FC08C64-ED86-43A5-A0FD-4E9B0646C16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C56EC8E-7019-45C9-8C55-9DB64C1B1EE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65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5BF2D-9A59-3DB1-1065-EA27BB8B1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err="1"/>
              <a:t>Tabelitöötlus</a:t>
            </a:r>
            <a:r>
              <a:rPr lang="en-US" sz="6600" dirty="0"/>
              <a:t> ja </a:t>
            </a:r>
            <a:r>
              <a:rPr lang="en-US" sz="6600" dirty="0" err="1"/>
              <a:t>arvutused</a:t>
            </a:r>
            <a:r>
              <a:rPr lang="en-US" sz="6600" dirty="0"/>
              <a:t> </a:t>
            </a:r>
            <a:r>
              <a:rPr lang="en-US" sz="6600" dirty="0" err="1"/>
              <a:t>Excelis</a:t>
            </a:r>
            <a:r>
              <a:rPr lang="en-US" sz="6600" dirty="0"/>
              <a:t> </a:t>
            </a:r>
            <a:r>
              <a:rPr lang="en-US" sz="6600" dirty="0" err="1"/>
              <a:t>jätkukursus</a:t>
            </a:r>
            <a:endParaRPr lang="ru-RU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B088B-3EDE-4A76-8148-D8A319017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59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695D-38F3-D4F4-226C-4261B4FF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5AE0-3797-CCA8-9DF4-9CBBDF227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6628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Правила поведения </a:t>
            </a:r>
          </a:p>
          <a:p>
            <a:pPr lvl="1"/>
            <a:r>
              <a:rPr lang="ru-RU" dirty="0"/>
              <a:t>Запрещено мешать учителю и одноклассникам</a:t>
            </a:r>
          </a:p>
          <a:p>
            <a:pPr lvl="2"/>
            <a:r>
              <a:rPr lang="ru-RU" dirty="0"/>
              <a:t>Громко разговаривать</a:t>
            </a:r>
          </a:p>
          <a:p>
            <a:pPr lvl="2"/>
            <a:r>
              <a:rPr lang="ru-RU" dirty="0"/>
              <a:t>Слушать музыку используя динамики</a:t>
            </a:r>
          </a:p>
          <a:p>
            <a:pPr lvl="1"/>
            <a:r>
              <a:rPr lang="ru-RU" dirty="0"/>
              <a:t>Запрещено курить на уроке</a:t>
            </a:r>
          </a:p>
          <a:p>
            <a:pPr lvl="1"/>
            <a:r>
              <a:rPr lang="ru-RU" dirty="0"/>
              <a:t>Запрещено неуважительное отношение к учителю и одноклассникам</a:t>
            </a:r>
          </a:p>
          <a:p>
            <a:pPr lvl="2"/>
            <a:r>
              <a:rPr lang="ru-RU" dirty="0"/>
              <a:t>Вульгарная речь относительно одноклассников и/или учителя</a:t>
            </a:r>
          </a:p>
          <a:p>
            <a:pPr lvl="2"/>
            <a:r>
              <a:rPr lang="ru-RU" dirty="0" err="1"/>
              <a:t>Буллинг</a:t>
            </a:r>
            <a:endParaRPr lang="ru-RU" dirty="0"/>
          </a:p>
          <a:p>
            <a:pPr lvl="1"/>
            <a:r>
              <a:rPr lang="ru-RU" dirty="0"/>
              <a:t>Запрещено есть на уроке</a:t>
            </a:r>
          </a:p>
          <a:p>
            <a:pPr lvl="1"/>
            <a:r>
              <a:rPr lang="ru-RU" dirty="0"/>
              <a:t>Запрещено перебивать учителя</a:t>
            </a:r>
          </a:p>
          <a:p>
            <a:pPr lvl="1"/>
            <a:r>
              <a:rPr lang="ru-RU" dirty="0"/>
              <a:t>Требуется следовать правилам внутреннего распорядка училища</a:t>
            </a:r>
          </a:p>
          <a:p>
            <a:pPr lvl="1"/>
            <a:r>
              <a:rPr lang="ru-RU" dirty="0"/>
              <a:t>При необходимости задать вопрос во время объяснения учителем теории рекомендуется подать учителю знак поднятием руки.</a:t>
            </a:r>
            <a:endParaRPr lang="et-EE" dirty="0"/>
          </a:p>
          <a:p>
            <a:pPr lvl="1"/>
            <a:r>
              <a:rPr lang="ru-RU" dirty="0"/>
              <a:t>Вести конспект. Ученик выбирает сам, где и каким методом вести конспект. Учитель рекомендует вести конспект в облаке.</a:t>
            </a:r>
          </a:p>
        </p:txBody>
      </p:sp>
    </p:spTree>
    <p:extLst>
      <p:ext uri="{BB962C8B-B14F-4D97-AF65-F5344CB8AC3E}">
        <p14:creationId xmlns:p14="http://schemas.microsoft.com/office/powerpoint/2010/main" val="85470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695D-38F3-D4F4-226C-4261B4FF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5AE0-3797-CCA8-9DF4-9CBBDF227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5506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Правила поведения </a:t>
            </a:r>
          </a:p>
          <a:p>
            <a:pPr lvl="1"/>
            <a:r>
              <a:rPr lang="ru-RU" dirty="0"/>
              <a:t>Общение с учителем во внеурочное время происходит по эл. почте училища.</a:t>
            </a:r>
          </a:p>
          <a:p>
            <a:pPr lvl="1"/>
            <a:r>
              <a:rPr lang="ru-RU" dirty="0"/>
              <a:t>К учителю разрешено обращаться на «ты» и просто по имени.</a:t>
            </a:r>
          </a:p>
          <a:p>
            <a:pPr lvl="1"/>
            <a:r>
              <a:rPr lang="ru-RU" dirty="0"/>
              <a:t>Если ученику необходимо покинуть урок раньше, то уход должен быть согласован с классным руководителем или соответствующими лицами; в некоторых случаях с учителем до начала урока.</a:t>
            </a:r>
          </a:p>
          <a:p>
            <a:pPr lvl="1"/>
            <a:r>
              <a:rPr lang="ru-RU" dirty="0"/>
              <a:t>На перерывы во время урока может выйти только 1 учащийся одновременно.</a:t>
            </a:r>
          </a:p>
          <a:p>
            <a:pPr lvl="1"/>
            <a:r>
              <a:rPr lang="ru-RU" dirty="0"/>
              <a:t>Если ученик опаздывает на урок, ученик входит в класс и тихо садится на своё место и включается в работу. Не мешает течению урока.</a:t>
            </a:r>
          </a:p>
          <a:p>
            <a:pPr lvl="1"/>
            <a:r>
              <a:rPr lang="ru-RU" b="1" dirty="0"/>
              <a:t>Все вопросы относительно работ задаются сразу.</a:t>
            </a:r>
          </a:p>
          <a:p>
            <a:pPr lvl="2"/>
            <a:r>
              <a:rPr lang="ru-RU" dirty="0"/>
              <a:t>Ученики не перебивают друг друга и задают вопросы по очереди.</a:t>
            </a:r>
          </a:p>
          <a:p>
            <a:pPr lvl="2"/>
            <a:r>
              <a:rPr lang="ru-RU" dirty="0"/>
              <a:t>При большом количестве вопросов ученики ждут своей очереди и дают учителю знак поднятой рукой.</a:t>
            </a:r>
          </a:p>
          <a:p>
            <a:pPr lvl="1"/>
            <a:r>
              <a:rPr lang="ru-RU" dirty="0"/>
              <a:t>Если ученик не видит информацию на доске, то разрешено без спроса тихо подойти к доске и посмотреть, или выбрать другое рабочее место.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57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DA55-B99C-DF14-ACDD-8B0EACD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CDF7E-C3F2-1242-E6EA-1E100CC6A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9292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Правила поведения </a:t>
            </a:r>
          </a:p>
          <a:p>
            <a:r>
              <a:rPr lang="ru-RU" dirty="0"/>
              <a:t>При нарушении правил поведения учитель оставляет за собой право:</a:t>
            </a:r>
          </a:p>
          <a:p>
            <a:pPr lvl="1"/>
            <a:r>
              <a:rPr lang="ru-RU" dirty="0"/>
              <a:t>При первом нарушении предупредить ученика устно сделав замечание</a:t>
            </a:r>
          </a:p>
          <a:p>
            <a:pPr lvl="1"/>
            <a:r>
              <a:rPr lang="ru-RU" dirty="0"/>
              <a:t>При втором нарушении сделать замечание устно с занесением в дневник</a:t>
            </a:r>
          </a:p>
          <a:p>
            <a:pPr lvl="1"/>
            <a:r>
              <a:rPr lang="ru-RU" dirty="0"/>
              <a:t>При третьем нарушении сделать замечание устно с занесением в дневник и потребовать от ученика объяснительной (</a:t>
            </a:r>
            <a:r>
              <a:rPr lang="en-US" dirty="0" err="1"/>
              <a:t>seletuskiri</a:t>
            </a:r>
            <a:r>
              <a:rPr lang="en-US" dirty="0"/>
              <a:t>)</a:t>
            </a:r>
            <a:r>
              <a:rPr lang="ru-RU" dirty="0"/>
              <a:t> и пересадить ученика</a:t>
            </a:r>
            <a:endParaRPr lang="en-US" dirty="0"/>
          </a:p>
          <a:p>
            <a:pPr lvl="1"/>
            <a:r>
              <a:rPr lang="ru-RU" dirty="0"/>
              <a:t>При четвёртом нарушении остановить проведение урока и вызвать на урок специалистов (классного руководителя, психолога) или отвести ученика к ним</a:t>
            </a:r>
          </a:p>
          <a:p>
            <a:pPr lvl="1"/>
            <a:r>
              <a:rPr lang="ru-RU" dirty="0"/>
              <a:t>При пятом нарушении написать жалобу на ученика руководителю отделения или другим уполномоченным лицам и удалить ученика с урока</a:t>
            </a:r>
          </a:p>
          <a:p>
            <a:r>
              <a:rPr lang="ru-RU" dirty="0"/>
              <a:t>А так же:</a:t>
            </a:r>
          </a:p>
          <a:p>
            <a:pPr lvl="1"/>
            <a:r>
              <a:rPr lang="ru-RU" dirty="0"/>
              <a:t>Дать ученику самостоятельное оценочное задание для выполнения</a:t>
            </a:r>
          </a:p>
          <a:p>
            <a:pPr lvl="1"/>
            <a:r>
              <a:rPr lang="ru-RU" dirty="0"/>
              <a:t>Использовать другие необходимые санкции для обеспечения порядка</a:t>
            </a:r>
          </a:p>
          <a:p>
            <a:pPr lvl="1"/>
            <a:r>
              <a:rPr lang="ru-RU" dirty="0"/>
              <a:t>Обидеться и держать злобу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81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en-US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Правила поведения </a:t>
            </a:r>
          </a:p>
          <a:p>
            <a:endParaRPr lang="et-EE" dirty="0"/>
          </a:p>
          <a:p>
            <a:r>
              <a:rPr lang="ru-RU"/>
              <a:t>Ваши предложения?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53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Auditoorne õpe: 12 ak.t.</a:t>
            </a:r>
          </a:p>
          <a:p>
            <a:r>
              <a:rPr lang="et-EE" dirty="0"/>
              <a:t>Praktiline õpe: 28 ak.t.</a:t>
            </a:r>
          </a:p>
          <a:p>
            <a:r>
              <a:rPr lang="et-EE" dirty="0"/>
              <a:t>Iseseisev õpe: 12 ak.t.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54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Õpiväljundid (</a:t>
            </a:r>
            <a:r>
              <a:rPr lang="ru-RU" dirty="0"/>
              <a:t>компетенции</a:t>
            </a:r>
            <a:r>
              <a:rPr lang="et-EE" dirty="0"/>
              <a:t>, </a:t>
            </a:r>
            <a:r>
              <a:rPr lang="ru-RU" dirty="0"/>
              <a:t>цели):</a:t>
            </a:r>
          </a:p>
          <a:p>
            <a:pPr lvl="1"/>
            <a:r>
              <a:rPr lang="et-EE" dirty="0"/>
              <a:t>ÕV1: </a:t>
            </a:r>
            <a:r>
              <a:rPr lang="fi-FI" b="1" dirty="0" err="1"/>
              <a:t>teab</a:t>
            </a:r>
            <a:r>
              <a:rPr lang="fi-FI" dirty="0"/>
              <a:t> MS </a:t>
            </a:r>
            <a:r>
              <a:rPr lang="fi-FI" dirty="0" err="1"/>
              <a:t>Exceli</a:t>
            </a:r>
            <a:r>
              <a:rPr lang="fi-FI" dirty="0"/>
              <a:t> </a:t>
            </a:r>
            <a:r>
              <a:rPr lang="fi-FI" dirty="0" err="1"/>
              <a:t>kasutusvaldkondi</a:t>
            </a:r>
            <a:r>
              <a:rPr lang="fi-FI" dirty="0"/>
              <a:t> ja </a:t>
            </a:r>
            <a:r>
              <a:rPr lang="fi-FI" dirty="0" err="1"/>
              <a:t>võimalusi</a:t>
            </a:r>
            <a:endParaRPr lang="et-EE" dirty="0"/>
          </a:p>
          <a:p>
            <a:pPr lvl="2"/>
            <a:r>
              <a:rPr lang="ru-RU" b="1" dirty="0"/>
              <a:t>Знает</a:t>
            </a:r>
            <a:r>
              <a:rPr lang="ru-RU" dirty="0"/>
              <a:t> возможности и места применения </a:t>
            </a:r>
            <a:r>
              <a:rPr lang="en-US" dirty="0"/>
              <a:t>MS Excel</a:t>
            </a:r>
            <a:endParaRPr lang="et-EE" dirty="0"/>
          </a:p>
          <a:p>
            <a:pPr lvl="1"/>
            <a:r>
              <a:rPr lang="et-EE" dirty="0"/>
              <a:t>ÕV2: </a:t>
            </a:r>
            <a:r>
              <a:rPr lang="et-EE" b="1" dirty="0"/>
              <a:t>töötab</a:t>
            </a:r>
            <a:r>
              <a:rPr lang="et-EE" dirty="0"/>
              <a:t> tabelarvutusprogrammis</a:t>
            </a:r>
            <a:endParaRPr lang="en-US" dirty="0"/>
          </a:p>
          <a:p>
            <a:pPr lvl="2"/>
            <a:r>
              <a:rPr lang="ru-RU" b="1" dirty="0"/>
              <a:t>Работает</a:t>
            </a:r>
            <a:r>
              <a:rPr lang="ru-RU" dirty="0"/>
              <a:t> в программе обработке таблиц</a:t>
            </a:r>
            <a:endParaRPr lang="et-EE" dirty="0"/>
          </a:p>
          <a:p>
            <a:pPr lvl="1"/>
            <a:r>
              <a:rPr lang="et-EE" dirty="0"/>
              <a:t>ÕV3: </a:t>
            </a:r>
            <a:r>
              <a:rPr lang="et-EE" b="1" dirty="0"/>
              <a:t>töötab</a:t>
            </a:r>
            <a:r>
              <a:rPr lang="et-EE" dirty="0"/>
              <a:t> mahukate andmetabelitega kasutab nende funktsioone</a:t>
            </a:r>
            <a:endParaRPr lang="ru-RU" dirty="0"/>
          </a:p>
          <a:p>
            <a:pPr lvl="2"/>
            <a:r>
              <a:rPr lang="ru-RU" b="1" dirty="0"/>
              <a:t>Работает</a:t>
            </a:r>
            <a:r>
              <a:rPr lang="ru-RU" dirty="0"/>
              <a:t> с объёмными </a:t>
            </a:r>
            <a:r>
              <a:rPr lang="ru-RU" i="1" dirty="0"/>
              <a:t>(большими)</a:t>
            </a:r>
            <a:r>
              <a:rPr lang="ru-RU" dirty="0"/>
              <a:t> таблицами и использует </a:t>
            </a:r>
            <a:r>
              <a:rPr lang="ru-RU" i="1" dirty="0"/>
              <a:t>(соответствующие) </a:t>
            </a:r>
            <a:r>
              <a:rPr lang="ru-RU" dirty="0"/>
              <a:t>функции</a:t>
            </a:r>
            <a:endParaRPr lang="et-EE" dirty="0"/>
          </a:p>
          <a:p>
            <a:pPr lvl="1"/>
            <a:r>
              <a:rPr lang="et-EE" dirty="0"/>
              <a:t>ÕV4: </a:t>
            </a:r>
            <a:r>
              <a:rPr lang="et-EE" b="1" dirty="0"/>
              <a:t>oskab</a:t>
            </a:r>
            <a:r>
              <a:rPr lang="et-EE" dirty="0"/>
              <a:t> kujundada tabeleid</a:t>
            </a:r>
            <a:endParaRPr lang="ru-RU" dirty="0"/>
          </a:p>
          <a:p>
            <a:pPr lvl="2"/>
            <a:r>
              <a:rPr lang="ru-RU" b="1" dirty="0"/>
              <a:t>Умеет</a:t>
            </a:r>
            <a:r>
              <a:rPr lang="ru-RU" dirty="0"/>
              <a:t> оформлять таблицы</a:t>
            </a:r>
            <a:endParaRPr lang="et-EE" dirty="0"/>
          </a:p>
          <a:p>
            <a:pPr lvl="1"/>
            <a:r>
              <a:rPr lang="et-EE" dirty="0"/>
              <a:t>ÕV5: </a:t>
            </a:r>
            <a:r>
              <a:rPr lang="et-EE" b="1" dirty="0"/>
              <a:t>koostab</a:t>
            </a:r>
            <a:r>
              <a:rPr lang="et-EE" dirty="0"/>
              <a:t> ja </a:t>
            </a:r>
            <a:r>
              <a:rPr lang="et-EE" b="1" dirty="0"/>
              <a:t>töötleb</a:t>
            </a:r>
            <a:r>
              <a:rPr lang="et-EE" dirty="0"/>
              <a:t> diagramme</a:t>
            </a:r>
            <a:endParaRPr lang="ru-RU" dirty="0"/>
          </a:p>
          <a:p>
            <a:pPr lvl="2"/>
            <a:r>
              <a:rPr lang="ru-RU" b="1" dirty="0"/>
              <a:t>Создаёт</a:t>
            </a:r>
            <a:r>
              <a:rPr lang="ru-RU" dirty="0"/>
              <a:t> и </a:t>
            </a:r>
            <a:r>
              <a:rPr lang="ru-RU" b="1" dirty="0"/>
              <a:t>обрабатывает</a:t>
            </a:r>
            <a:r>
              <a:rPr lang="ru-RU" dirty="0"/>
              <a:t> 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1745509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Laotöötaja, tase 4 </a:t>
            </a:r>
            <a:r>
              <a:rPr lang="et-EE" dirty="0" err="1"/>
              <a:t>üldoskused</a:t>
            </a:r>
            <a:r>
              <a:rPr lang="et-EE" dirty="0"/>
              <a:t> </a:t>
            </a:r>
            <a:r>
              <a:rPr lang="et-EE" i="1" dirty="0"/>
              <a:t>(</a:t>
            </a:r>
            <a:r>
              <a:rPr lang="ru-RU" i="1" dirty="0"/>
              <a:t>общие навыки)</a:t>
            </a:r>
          </a:p>
          <a:p>
            <a:r>
              <a:rPr lang="ru-RU" b="1" dirty="0"/>
              <a:t>Профессиональный стандарт требует</a:t>
            </a:r>
            <a:r>
              <a:rPr lang="ru-RU" dirty="0"/>
              <a:t> от </a:t>
            </a:r>
            <a:r>
              <a:rPr lang="ru-RU" dirty="0" err="1"/>
              <a:t>Складовщика</a:t>
            </a:r>
            <a:r>
              <a:rPr lang="ru-RU" dirty="0"/>
              <a:t>, уровень 4 </a:t>
            </a:r>
            <a:r>
              <a:rPr lang="ru-RU" b="1" dirty="0"/>
              <a:t>иметь навыки использования </a:t>
            </a:r>
            <a:r>
              <a:rPr lang="ru-RU" b="1" dirty="0" err="1"/>
              <a:t>диги</a:t>
            </a:r>
            <a:r>
              <a:rPr lang="ru-RU" b="1" dirty="0"/>
              <a:t>-технологий на уровне </a:t>
            </a:r>
            <a:r>
              <a:rPr lang="ru-RU" b="1" u="sng" dirty="0"/>
              <a:t>самостоятельного пользователя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6167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66289"/>
          </a:xfrm>
        </p:spPr>
        <p:txBody>
          <a:bodyPr/>
          <a:lstStyle/>
          <a:p>
            <a:r>
              <a:rPr lang="en-US" dirty="0" err="1"/>
              <a:t>Hindamine</a:t>
            </a:r>
            <a:r>
              <a:rPr lang="en-US" dirty="0"/>
              <a:t> (</a:t>
            </a:r>
            <a:r>
              <a:rPr lang="ru-RU" dirty="0"/>
              <a:t>Оценивание</a:t>
            </a:r>
            <a:r>
              <a:rPr lang="en-US" dirty="0"/>
              <a:t>)</a:t>
            </a:r>
          </a:p>
          <a:p>
            <a:r>
              <a:rPr lang="ru-RU" dirty="0"/>
              <a:t>В течении предмета прогресс и знания ученика будут оцениваться по 2-5</a:t>
            </a:r>
            <a:r>
              <a:rPr lang="en-US" dirty="0"/>
              <a:t> </a:t>
            </a:r>
            <a:r>
              <a:rPr lang="ru-RU" dirty="0"/>
              <a:t>бальной шкале (</a:t>
            </a:r>
            <a:r>
              <a:rPr lang="en-US" dirty="0" err="1"/>
              <a:t>kujundav</a:t>
            </a:r>
            <a:r>
              <a:rPr lang="en-US" dirty="0"/>
              <a:t> </a:t>
            </a:r>
            <a:r>
              <a:rPr lang="en-US" dirty="0" err="1"/>
              <a:t>hindamine</a:t>
            </a:r>
            <a:r>
              <a:rPr lang="ru-RU" dirty="0"/>
              <a:t>, </a:t>
            </a:r>
            <a:r>
              <a:rPr lang="en-US" dirty="0" err="1"/>
              <a:t>eristav</a:t>
            </a:r>
            <a:r>
              <a:rPr lang="en-US" dirty="0"/>
              <a:t> </a:t>
            </a:r>
            <a:r>
              <a:rPr lang="en-US" dirty="0" err="1"/>
              <a:t>hindamine</a:t>
            </a:r>
            <a:r>
              <a:rPr lang="en-US" dirty="0"/>
              <a:t>).</a:t>
            </a:r>
          </a:p>
          <a:p>
            <a:r>
              <a:rPr lang="ru-RU" dirty="0"/>
              <a:t>Итоговые оценки будут выставлены по системе </a:t>
            </a:r>
            <a:r>
              <a:rPr lang="en-US" dirty="0"/>
              <a:t>A/MA </a:t>
            </a:r>
            <a:r>
              <a:rPr lang="ru-RU" dirty="0"/>
              <a:t>относительно достижения учеником заданных компетенций (</a:t>
            </a:r>
            <a:r>
              <a:rPr lang="en-US" dirty="0" err="1"/>
              <a:t>kokkuv</a:t>
            </a:r>
            <a:r>
              <a:rPr lang="et-EE" dirty="0" err="1"/>
              <a:t>õttev</a:t>
            </a:r>
            <a:r>
              <a:rPr lang="et-EE" dirty="0"/>
              <a:t> hindamine</a:t>
            </a:r>
            <a:r>
              <a:rPr lang="en-US" dirty="0"/>
              <a:t>, </a:t>
            </a:r>
            <a:r>
              <a:rPr lang="en-US" dirty="0" err="1"/>
              <a:t>mitteeristav</a:t>
            </a:r>
            <a:r>
              <a:rPr lang="en-US" dirty="0"/>
              <a:t> </a:t>
            </a:r>
            <a:r>
              <a:rPr lang="en-US" dirty="0" err="1"/>
              <a:t>hindamine</a:t>
            </a:r>
            <a:r>
              <a:rPr lang="ru-RU" dirty="0"/>
              <a:t>)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248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5195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Текущее оценивание</a:t>
            </a:r>
            <a:r>
              <a:rPr lang="en-US" dirty="0"/>
              <a:t> (</a:t>
            </a:r>
            <a:r>
              <a:rPr lang="en-US" dirty="0" err="1"/>
              <a:t>kujundav</a:t>
            </a:r>
            <a:r>
              <a:rPr lang="en-US" dirty="0"/>
              <a:t> </a:t>
            </a:r>
            <a:r>
              <a:rPr lang="en-US" dirty="0" err="1"/>
              <a:t>hindamine</a:t>
            </a:r>
            <a:r>
              <a:rPr lang="en-US" dirty="0"/>
              <a:t>, </a:t>
            </a:r>
            <a:r>
              <a:rPr lang="en-US" dirty="0" err="1"/>
              <a:t>eristav</a:t>
            </a:r>
            <a:r>
              <a:rPr lang="en-US" dirty="0"/>
              <a:t>).</a:t>
            </a:r>
            <a:endParaRPr lang="ru-RU" dirty="0"/>
          </a:p>
          <a:p>
            <a:r>
              <a:rPr lang="ru-RU" dirty="0"/>
              <a:t>Цель:</a:t>
            </a:r>
          </a:p>
          <a:p>
            <a:pPr lvl="1"/>
            <a:r>
              <a:rPr lang="ru-RU" dirty="0"/>
              <a:t>Дать ученику обратную связь относительно знаний и навыков, возможностей развития</a:t>
            </a:r>
          </a:p>
          <a:p>
            <a:r>
              <a:rPr lang="ru-RU" dirty="0"/>
              <a:t>Критерии:</a:t>
            </a:r>
          </a:p>
          <a:p>
            <a:pPr lvl="1"/>
            <a:r>
              <a:rPr lang="ru-RU" dirty="0"/>
              <a:t>Оценка «2»: Задание выполнено учеником не завися от действий ученика, ученик не понимает хода выполнения задания, использует помощь одноклассников или ментора</a:t>
            </a:r>
          </a:p>
          <a:p>
            <a:pPr lvl="1"/>
            <a:r>
              <a:rPr lang="ru-RU" dirty="0"/>
              <a:t>Оценка «3»: Задание выполнено учеником самостоятельно, ученик понимает суть и порядок своих действий, использует помощь одноклассников или ментора для получения идей или хода решения задачи</a:t>
            </a:r>
          </a:p>
          <a:p>
            <a:pPr lvl="1"/>
            <a:r>
              <a:rPr lang="ru-RU" dirty="0"/>
              <a:t>Оценка «4»: Задание выполнено учеником самостоятельно, ученик соответствует критериям оценки «3»</a:t>
            </a:r>
            <a:r>
              <a:rPr lang="et-EE" dirty="0"/>
              <a:t>, </a:t>
            </a:r>
            <a:r>
              <a:rPr lang="ru-RU" dirty="0"/>
              <a:t>но при выполнении задачи не использует посторонней помощи</a:t>
            </a:r>
          </a:p>
          <a:p>
            <a:pPr lvl="1"/>
            <a:r>
              <a:rPr lang="ru-RU" dirty="0"/>
              <a:t>Оценка «5»: Задание выполнено учеником самостоятельно, ученик использует для решения задачи </a:t>
            </a:r>
            <a:r>
              <a:rPr lang="ru-RU" dirty="0" err="1"/>
              <a:t>инновативные</a:t>
            </a:r>
            <a:r>
              <a:rPr lang="ru-RU" dirty="0"/>
              <a:t> методы и решения, ученик творчески подходит к решения задания и использует методы изученные самостоятельно и отличающиеся от изучаемых. Полученный результат тем не менее остаётся правильным. Ученик может объяснить логику работы.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015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Итоговое оценивание (</a:t>
            </a:r>
            <a:r>
              <a:rPr lang="en-US" dirty="0" err="1"/>
              <a:t>kokkuvõttev</a:t>
            </a:r>
            <a:r>
              <a:rPr lang="en-US" dirty="0"/>
              <a:t> </a:t>
            </a:r>
            <a:r>
              <a:rPr lang="en-US" dirty="0" err="1"/>
              <a:t>hindamine</a:t>
            </a:r>
            <a:r>
              <a:rPr lang="en-US" dirty="0"/>
              <a:t>, </a:t>
            </a:r>
            <a:r>
              <a:rPr lang="en-US" dirty="0" err="1"/>
              <a:t>mitteeristav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/>
              <a:t>Цель:</a:t>
            </a:r>
          </a:p>
          <a:p>
            <a:pPr lvl="1"/>
            <a:r>
              <a:rPr lang="ru-RU" dirty="0"/>
              <a:t>Сопоставить имеющиеся знания ученика относительно ключевых компетенций модуля.</a:t>
            </a:r>
          </a:p>
          <a:p>
            <a:r>
              <a:rPr lang="ru-RU" dirty="0"/>
              <a:t>Критерии:</a:t>
            </a:r>
          </a:p>
          <a:p>
            <a:pPr lvl="1"/>
            <a:r>
              <a:rPr lang="en-US" dirty="0"/>
              <a:t>MA: </a:t>
            </a:r>
            <a:r>
              <a:rPr lang="ru-RU" dirty="0"/>
              <a:t>Знания и/или умения ученика не соответствуют требованиям модуля. </a:t>
            </a:r>
            <a:endParaRPr lang="en-US" dirty="0"/>
          </a:p>
          <a:p>
            <a:pPr lvl="1"/>
            <a:r>
              <a:rPr lang="en-US" dirty="0"/>
              <a:t>A:</a:t>
            </a:r>
            <a:r>
              <a:rPr lang="ru-RU" dirty="0"/>
              <a:t> Знания ученика соответствуют требованиям модуля и основным компетенциям.</a:t>
            </a:r>
          </a:p>
          <a:p>
            <a:endParaRPr lang="ru-RU" dirty="0"/>
          </a:p>
          <a:p>
            <a:r>
              <a:rPr lang="ru-RU" dirty="0"/>
              <a:t>Текущие оценки не влияют на итоговые оценки. </a:t>
            </a:r>
          </a:p>
        </p:txBody>
      </p:sp>
    </p:spTree>
    <p:extLst>
      <p:ext uri="{BB962C8B-B14F-4D97-AF65-F5344CB8AC3E}">
        <p14:creationId xmlns:p14="http://schemas.microsoft.com/office/powerpoint/2010/main" val="514983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10678"/>
          </a:xfrm>
        </p:spPr>
        <p:txBody>
          <a:bodyPr>
            <a:normAutofit/>
          </a:bodyPr>
          <a:lstStyle/>
          <a:p>
            <a:r>
              <a:rPr lang="ru-RU" dirty="0"/>
              <a:t>Рекомендации:</a:t>
            </a:r>
          </a:p>
          <a:p>
            <a:pPr lvl="1"/>
            <a:r>
              <a:rPr lang="ru-RU" dirty="0"/>
              <a:t>При недостатке времени на заполнение конспекта или создания заметок разрешено и рекомендуется дать учителю сразу знак – я остановлюсь или замедлюсь и дам время спросить и/или заполнить конспект.</a:t>
            </a:r>
          </a:p>
          <a:p>
            <a:pPr lvl="1"/>
            <a:r>
              <a:rPr lang="ru-RU" b="1" dirty="0"/>
              <a:t>Делать все работы самостоятельно и не списывать.</a:t>
            </a:r>
          </a:p>
          <a:p>
            <a:pPr lvl="1"/>
            <a:r>
              <a:rPr lang="ru-RU" dirty="0"/>
              <a:t>Изъявлять свои пожелания, рекомендации и критику заранее до начала урока, приватно.</a:t>
            </a:r>
          </a:p>
          <a:p>
            <a:pPr lvl="1"/>
            <a:r>
              <a:rPr lang="ru-RU" dirty="0"/>
              <a:t>Использовать помощь более «сильных» учеников не мешая процессу обучения, но так же просить объяснить, а не просто просить сделать за вас.</a:t>
            </a:r>
          </a:p>
          <a:p>
            <a:pPr lvl="1"/>
            <a:r>
              <a:rPr lang="ru-RU" dirty="0"/>
              <a:t>Быть активным и любознательным. Относиться уважительно ко всем.</a:t>
            </a:r>
          </a:p>
        </p:txBody>
      </p:sp>
    </p:spTree>
    <p:extLst>
      <p:ext uri="{BB962C8B-B14F-4D97-AF65-F5344CB8AC3E}">
        <p14:creationId xmlns:p14="http://schemas.microsoft.com/office/powerpoint/2010/main" val="1097886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Знакомство</a:t>
            </a:r>
          </a:p>
          <a:p>
            <a:pPr lvl="1"/>
            <a:r>
              <a:rPr lang="ru-RU" dirty="0"/>
              <a:t>Кто ты и какой ты? (имя, фамилия, немного о себе, личностные качества)</a:t>
            </a:r>
          </a:p>
          <a:p>
            <a:pPr lvl="1"/>
            <a:r>
              <a:rPr lang="ru-RU" dirty="0"/>
              <a:t>Откуда ты? (образование, работа, город)</a:t>
            </a:r>
          </a:p>
          <a:p>
            <a:pPr lvl="1"/>
            <a:r>
              <a:rPr lang="ru-RU" dirty="0"/>
              <a:t>Каковы твои цели? (относительно жизни, учёбы, работы, будущие планы)</a:t>
            </a:r>
          </a:p>
          <a:p>
            <a:pPr lvl="1"/>
            <a:r>
              <a:rPr lang="ru-RU" dirty="0"/>
              <a:t>Почему выбрал данную специальность?</a:t>
            </a:r>
          </a:p>
          <a:p>
            <a:pPr lvl="1"/>
            <a:r>
              <a:rPr lang="ru-RU" dirty="0"/>
              <a:t>Что ты уже знаешь об </a:t>
            </a:r>
            <a:r>
              <a:rPr lang="ru-RU" dirty="0" err="1"/>
              <a:t>Экселе</a:t>
            </a:r>
            <a:r>
              <a:rPr lang="ru-RU" dirty="0"/>
              <a:t>?</a:t>
            </a:r>
          </a:p>
          <a:p>
            <a:pPr lvl="1"/>
            <a:r>
              <a:rPr lang="ru-RU" dirty="0"/>
              <a:t>Что ты хотел бы узнать об </a:t>
            </a:r>
            <a:r>
              <a:rPr lang="ru-RU" dirty="0" err="1"/>
              <a:t>Экселе</a:t>
            </a:r>
            <a:r>
              <a:rPr lang="ru-RU" dirty="0"/>
              <a:t> (или ожидания по отношению к предмету)?</a:t>
            </a:r>
          </a:p>
          <a:p>
            <a:pPr lvl="1"/>
            <a:r>
              <a:rPr lang="ru-RU" dirty="0"/>
              <a:t>Каким должен быть идеальный учитель (ожидания к учителю)?</a:t>
            </a:r>
          </a:p>
          <a:p>
            <a:pPr lvl="1"/>
            <a:r>
              <a:rPr lang="ru-RU" dirty="0"/>
              <a:t>Каким должен быть идеальный ученик?</a:t>
            </a:r>
          </a:p>
          <a:p>
            <a:pPr lvl="1"/>
            <a:r>
              <a:rPr lang="ru-RU" dirty="0"/>
              <a:t>Каким должен быть идеальный урок?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806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A40E-0707-1DAB-7A52-FE33AF51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Tabelitöötlus</a:t>
            </a:r>
            <a:r>
              <a:rPr lang="en-US" sz="4400" dirty="0"/>
              <a:t> ja </a:t>
            </a:r>
            <a:r>
              <a:rPr lang="en-US" sz="4400" dirty="0" err="1"/>
              <a:t>arvutused</a:t>
            </a:r>
            <a:r>
              <a:rPr lang="en-US" sz="4400" dirty="0"/>
              <a:t> </a:t>
            </a:r>
            <a:r>
              <a:rPr lang="en-US" sz="4400" dirty="0" err="1"/>
              <a:t>Excelis</a:t>
            </a:r>
            <a:r>
              <a:rPr lang="en-US" sz="4400" dirty="0"/>
              <a:t> </a:t>
            </a:r>
            <a:r>
              <a:rPr lang="en-US" sz="4400" dirty="0" err="1"/>
              <a:t>jätkukursus</a:t>
            </a:r>
            <a:endParaRPr lang="ru-RU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F6768-4DAF-CF40-7AAA-202228D3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Проверка имеющихся знаний необходимых для начала работы</a:t>
            </a:r>
          </a:p>
          <a:p>
            <a:pPr lvl="1"/>
            <a:r>
              <a:rPr lang="ru-RU" dirty="0"/>
              <a:t>Составить в </a:t>
            </a:r>
            <a:r>
              <a:rPr lang="ru-RU" dirty="0" err="1"/>
              <a:t>Экселе</a:t>
            </a:r>
            <a:r>
              <a:rPr lang="ru-RU" dirty="0"/>
              <a:t> таблицу расчёта зарплаты</a:t>
            </a:r>
          </a:p>
          <a:p>
            <a:pPr lvl="2"/>
            <a:r>
              <a:rPr lang="ru-RU" dirty="0"/>
              <a:t>Использовать </a:t>
            </a:r>
            <a:r>
              <a:rPr lang="en-US" dirty="0"/>
              <a:t>Data Validation </a:t>
            </a:r>
            <a:r>
              <a:rPr lang="ru-RU" dirty="0"/>
              <a:t>для выбора, копит работник пенсию или нет; связать с функцией </a:t>
            </a:r>
            <a:r>
              <a:rPr lang="en-US" dirty="0"/>
              <a:t>IF.</a:t>
            </a:r>
            <a:endParaRPr lang="ru-RU" dirty="0"/>
          </a:p>
          <a:p>
            <a:pPr lvl="2"/>
            <a:r>
              <a:rPr lang="ru-RU" dirty="0"/>
              <a:t>Рассчитать все налоги, нетто зарплату, расход работодателя</a:t>
            </a:r>
          </a:p>
          <a:p>
            <a:pPr lvl="2"/>
            <a:r>
              <a:rPr lang="ru-RU" dirty="0"/>
              <a:t>Красиво и понятно оформить, отформатировать валюты</a:t>
            </a:r>
          </a:p>
          <a:p>
            <a:pPr lvl="1"/>
            <a:r>
              <a:rPr lang="ru-RU" dirty="0"/>
              <a:t>Дано:</a:t>
            </a:r>
          </a:p>
          <a:p>
            <a:pPr lvl="2"/>
            <a:r>
              <a:rPr lang="ru-RU" dirty="0"/>
              <a:t>Брутто зарплата – 1000 евро</a:t>
            </a:r>
          </a:p>
          <a:p>
            <a:pPr lvl="2"/>
            <a:r>
              <a:rPr lang="ru-RU" dirty="0"/>
              <a:t>Подоходный налог работника – 20% </a:t>
            </a:r>
          </a:p>
          <a:p>
            <a:pPr lvl="2"/>
            <a:r>
              <a:rPr lang="ru-RU" dirty="0"/>
              <a:t>Платёж по страхованию от безработицы работника – 1,6%; работодателя – 0,8%</a:t>
            </a:r>
          </a:p>
          <a:p>
            <a:pPr lvl="2"/>
            <a:r>
              <a:rPr lang="ru-RU" dirty="0"/>
              <a:t>Платёж накопительной пенсии второй ступени работника – 2% </a:t>
            </a:r>
          </a:p>
          <a:p>
            <a:pPr lvl="2"/>
            <a:r>
              <a:rPr lang="ru-RU" dirty="0"/>
              <a:t>Налогом необлагаемый минимум не рассчитывать.</a:t>
            </a:r>
          </a:p>
          <a:p>
            <a:pPr lvl="2"/>
            <a:r>
              <a:rPr lang="ru-RU" dirty="0"/>
              <a:t>Социальный налог (платит работодатель) – 33% </a:t>
            </a:r>
          </a:p>
          <a:p>
            <a:pPr lvl="2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100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Eneseanal</a:t>
            </a:r>
            <a:r>
              <a:rPr lang="et-EE" dirty="0" err="1"/>
              <a:t>üüs</a:t>
            </a:r>
            <a:r>
              <a:rPr lang="et-EE" dirty="0"/>
              <a:t> (portfoolio)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конце портфолио ответить на вопросы самоанализа:</a:t>
            </a:r>
          </a:p>
          <a:p>
            <a:pPr lvl="1"/>
            <a:r>
              <a:rPr lang="ru-RU" dirty="0"/>
              <a:t>Как я оценивал свои знания по </a:t>
            </a:r>
            <a:r>
              <a:rPr lang="en-US" dirty="0"/>
              <a:t>Excel </a:t>
            </a:r>
            <a:r>
              <a:rPr lang="ru-RU" dirty="0"/>
              <a:t>до начала предмета? Почему?</a:t>
            </a:r>
          </a:p>
          <a:p>
            <a:pPr lvl="1"/>
            <a:r>
              <a:rPr lang="ru-RU" dirty="0"/>
              <a:t>Как я изменялась моя оценка своих знаний во время предмета? Почему?</a:t>
            </a:r>
          </a:p>
          <a:p>
            <a:pPr lvl="1"/>
            <a:r>
              <a:rPr lang="ru-RU" dirty="0"/>
              <a:t>Какого уровня знаний я достиг по истечению предмета? Почему?</a:t>
            </a:r>
          </a:p>
          <a:p>
            <a:pPr lvl="1"/>
            <a:r>
              <a:rPr lang="ru-RU" dirty="0"/>
              <a:t>Чего я не смог достичь (что не удалось; какие знания хотел но не получил)? Почему?</a:t>
            </a:r>
          </a:p>
          <a:p>
            <a:pPr lvl="1"/>
            <a:r>
              <a:rPr lang="ru-RU" dirty="0"/>
              <a:t>Какая работа оказалась самой интересной? Почему?</a:t>
            </a:r>
          </a:p>
          <a:p>
            <a:pPr lvl="1"/>
            <a:r>
              <a:rPr lang="ru-RU" dirty="0"/>
              <a:t>Какая работа была самая менее интересная? Почему?</a:t>
            </a:r>
          </a:p>
          <a:p>
            <a:pPr lvl="1"/>
            <a:r>
              <a:rPr lang="ru-RU" dirty="0"/>
              <a:t>Как вы считаете, почему полезен </a:t>
            </a:r>
            <a:r>
              <a:rPr lang="ru-RU" i="1" dirty="0"/>
              <a:t>(или бесполезен) </a:t>
            </a:r>
            <a:r>
              <a:rPr lang="ru-RU" dirty="0"/>
              <a:t>данный предмет?</a:t>
            </a:r>
          </a:p>
          <a:p>
            <a:pPr lvl="1"/>
            <a:r>
              <a:rPr lang="ru-RU" dirty="0"/>
              <a:t>Как вы считаете, каким образом влияет знания </a:t>
            </a:r>
            <a:r>
              <a:rPr lang="en-US" dirty="0"/>
              <a:t>Excel </a:t>
            </a:r>
            <a:r>
              <a:rPr lang="ru-RU" dirty="0"/>
              <a:t>на возможности трудоустройства?</a:t>
            </a:r>
          </a:p>
          <a:p>
            <a:pPr lvl="1"/>
            <a:r>
              <a:rPr lang="ru-RU" dirty="0"/>
              <a:t>Как мог бы учитель сделать данную тему более интересной </a:t>
            </a:r>
            <a:r>
              <a:rPr lang="ru-RU"/>
              <a:t>и/или полезной?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4554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132</TotalTime>
  <Words>1199</Words>
  <Application>Microsoft Office PowerPoint</Application>
  <PresentationFormat>Widescreen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Retrospect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Tabelitöötlus ja arvutused Excelis jätkukursus</vt:lpstr>
      <vt:lpstr>Eneseanalüüs (portfoolio)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Tabelitöötlus ja arvutused Excelis jätkukursus</dc:title>
  <dc:creator>Aleksei Korovitsev</dc:creator>
  <cp:lastModifiedBy>Aleksei Korovitsev</cp:lastModifiedBy>
  <cp:revision>4</cp:revision>
  <dcterms:created xsi:type="dcterms:W3CDTF">2023-03-12T11:40:14Z</dcterms:created>
  <dcterms:modified xsi:type="dcterms:W3CDTF">2023-12-08T10:56:37Z</dcterms:modified>
</cp:coreProperties>
</file>